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66" r:id="rId6"/>
    <p:sldId id="265" r:id="rId7"/>
    <p:sldId id="258" r:id="rId8"/>
    <p:sldId id="259" r:id="rId9"/>
    <p:sldId id="260" r:id="rId10"/>
    <p:sldId id="26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5B295-A63D-4CF0-86C7-775EA966D4A4}" type="datetimeFigureOut">
              <a:rPr lang="en-US"/>
              <a:pPr>
                <a:defRPr/>
              </a:pPr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989BD-8BD4-4D93-BC64-74AA6B1E8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F6BDE-ED40-4578-AAD8-DD5E743CE30C}" type="datetimeFigureOut">
              <a:rPr lang="en-US"/>
              <a:pPr>
                <a:defRPr/>
              </a:pPr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AD1F7-B6DA-48B1-8FB2-21E2AA9255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A9FE5-B9A8-431D-AC8B-CB2FF13BAD7D}" type="datetimeFigureOut">
              <a:rPr lang="en-US"/>
              <a:pPr>
                <a:defRPr/>
              </a:pPr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39ABA-A24B-4500-9B01-539274E6EE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NBDCLogo_small for web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61038"/>
            <a:ext cx="27432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37748-B68C-423D-A36F-A74DC16564D7}" type="datetimeFigureOut">
              <a:rPr lang="en-US"/>
              <a:pPr>
                <a:defRPr/>
              </a:pPr>
              <a:t>5/24/2012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1B19B-D270-4CBC-9421-F883F1CAD9D4}" type="datetimeFigureOut">
              <a:rPr lang="en-US"/>
              <a:pPr>
                <a:defRPr/>
              </a:pPr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7AAC7-5118-4461-AD4D-B96360BFDB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18ECA-6C4C-42FC-BA0E-8679AFB56B19}" type="datetimeFigureOut">
              <a:rPr lang="en-US"/>
              <a:pPr>
                <a:defRPr/>
              </a:pPr>
              <a:t>5/24/2012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DB52B-9AF3-4CA7-A270-482745135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7244E-44E2-4AF0-A30E-C6C37CDD0974}" type="datetimeFigureOut">
              <a:rPr lang="en-US"/>
              <a:pPr>
                <a:defRPr/>
              </a:pPr>
              <a:t>5/24/2012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B3842-8011-44EA-B314-59CB711CC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FFA66-7075-499D-B07C-E39EB7E0C471}" type="datetimeFigureOut">
              <a:rPr lang="en-US"/>
              <a:pPr>
                <a:defRPr/>
              </a:pPr>
              <a:t>5/24/2012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81713-A081-43C6-921A-4F649624B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99ECF-E940-4866-A347-F89042EBB547}" type="datetimeFigureOut">
              <a:rPr lang="en-US"/>
              <a:pPr>
                <a:defRPr/>
              </a:pPr>
              <a:t>5/24/2012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87CB8-E1AB-4C36-81A1-84EC0FB0C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29D01-B79A-40E3-86A4-B537D1411AED}" type="datetimeFigureOut">
              <a:rPr lang="en-US"/>
              <a:pPr>
                <a:defRPr/>
              </a:pPr>
              <a:t>5/24/2012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85803-40A1-465E-9925-C188F9403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132B7-3255-418B-93B0-FFBAA6298FFB}" type="datetimeFigureOut">
              <a:rPr lang="en-US"/>
              <a:pPr>
                <a:defRPr/>
              </a:pPr>
              <a:t>5/24/2012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9C9E8-F723-4EE0-A99A-0B1480BBD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15CC18-87CD-4327-897E-BFDF14CA3CC1}" type="datetimeFigureOut">
              <a:rPr lang="en-US"/>
              <a:pPr>
                <a:defRPr/>
              </a:pPr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7DB5FF-69D7-4E4D-A43C-735CE0FEF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Rainwater management Systems 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NBDC Project N2:</a:t>
            </a:r>
          </a:p>
        </p:txBody>
      </p:sp>
      <p:pic>
        <p:nvPicPr>
          <p:cNvPr id="3076" name="Picture 3" descr="NBDCLogo_small for we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10200"/>
            <a:ext cx="36195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9600" y="2667000"/>
            <a:ext cx="7620000" cy="2133600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en-US" b="1" dirty="0" smtClean="0"/>
              <a:t>technologies</a:t>
            </a:r>
            <a:r>
              <a:rPr lang="en-US" b="1" dirty="0"/>
              <a:t>, institutions and </a:t>
            </a:r>
            <a:r>
              <a:rPr lang="en-US" b="1" dirty="0" smtClean="0"/>
              <a:t>policies</a:t>
            </a:r>
          </a:p>
          <a:p>
            <a:pPr marL="457200" indent="-457200">
              <a:buFontTx/>
              <a:buChar char="-"/>
            </a:pPr>
            <a:r>
              <a:rPr lang="en-US" b="1" dirty="0" smtClean="0"/>
              <a:t>Where </a:t>
            </a:r>
            <a:r>
              <a:rPr lang="en-US" b="1" dirty="0"/>
              <a:t>are </a:t>
            </a:r>
            <a:r>
              <a:rPr lang="en-US" b="1" dirty="0" smtClean="0"/>
              <a:t>we, </a:t>
            </a:r>
            <a:r>
              <a:rPr lang="en-US" b="1" dirty="0"/>
              <a:t>where are we </a:t>
            </a:r>
            <a:r>
              <a:rPr lang="en-US" b="1" dirty="0" smtClean="0"/>
              <a:t>going? </a:t>
            </a:r>
          </a:p>
          <a:p>
            <a:pPr marL="457200" indent="-457200">
              <a:buFontTx/>
              <a:buChar char="-"/>
            </a:pPr>
            <a:r>
              <a:rPr lang="en-US" b="1" dirty="0" smtClean="0"/>
              <a:t>a </a:t>
            </a:r>
            <a:r>
              <a:rPr lang="en-US" b="1" dirty="0"/>
              <a:t>personal view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0600" y="4566102"/>
            <a:ext cx="73993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Partners: (international) ILRI, ICRAF, ODI and IWMI; </a:t>
            </a:r>
          </a:p>
          <a:p>
            <a:r>
              <a:rPr lang="en-GB" sz="2400" dirty="0" smtClean="0"/>
              <a:t>(national) ARARI, OMARI and BSGARI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 /Adjustments to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Consolidate and </a:t>
            </a:r>
            <a:r>
              <a:rPr lang="en-US" dirty="0" err="1" smtClean="0"/>
              <a:t>prioritise</a:t>
            </a:r>
            <a:r>
              <a:rPr lang="en-US" dirty="0" smtClean="0"/>
              <a:t> what </a:t>
            </a:r>
            <a:r>
              <a:rPr lang="en-US" dirty="0"/>
              <a:t>is novel that will have </a:t>
            </a:r>
            <a:r>
              <a:rPr lang="en-US" dirty="0" smtClean="0"/>
              <a:t>a large </a:t>
            </a:r>
            <a:r>
              <a:rPr lang="en-US" dirty="0"/>
              <a:t>impact regionally, nationally and </a:t>
            </a:r>
            <a:r>
              <a:rPr lang="en-US" dirty="0" smtClean="0"/>
              <a:t>internationally, </a:t>
            </a:r>
            <a:r>
              <a:rPr lang="en-US" smtClean="0"/>
              <a:t>for both R &amp; D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Engage with wider range of implementation partners –NGO’s, GIZ/SLM, (ATA) 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Establish inter basin secondments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Simplify NBDC/N2 around outcomes  and match to CRP5 basins SRP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534400" cy="868362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Project Background- Research Questions (1)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4724400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What </a:t>
            </a:r>
            <a:r>
              <a:rPr lang="en-US" sz="2400" dirty="0"/>
              <a:t>RMS work best for which and in which parts of the Ethiopian highlands, given soil, topography and rainfall levels? (with Nile Project </a:t>
            </a:r>
            <a:r>
              <a:rPr lang="en-US" sz="2400" dirty="0" smtClean="0"/>
              <a:t>3)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In </a:t>
            </a:r>
            <a:r>
              <a:rPr lang="en-US" sz="2400" dirty="0"/>
              <a:t>terms of rainwater productivity, what are the most suitable land use systems for the basin in terms of sustainability and income </a:t>
            </a:r>
            <a:r>
              <a:rPr lang="en-US" sz="2400" dirty="0" smtClean="0"/>
              <a:t>generation?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What </a:t>
            </a:r>
            <a:r>
              <a:rPr lang="en-US" sz="2400" dirty="0"/>
              <a:t>additional soil and water conservation systems are needed in the study sites to maximize water </a:t>
            </a:r>
            <a:r>
              <a:rPr lang="en-US" sz="2400" dirty="0" smtClean="0"/>
              <a:t>productivity?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What </a:t>
            </a:r>
            <a:r>
              <a:rPr lang="en-US" sz="2400" dirty="0"/>
              <a:t>are the economic, livelihood and agricultural productivity potential of integrated water, nutrient, fertility and seed technology management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534400" cy="868362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Project Background- Research Questions (2)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4724400"/>
          </a:xfrm>
        </p:spPr>
        <p:txBody>
          <a:bodyPr/>
          <a:lstStyle/>
          <a:p>
            <a:pPr marL="457200" lvl="0" indent="-457200">
              <a:buFont typeface="+mj-lt"/>
              <a:buAutoNum type="arabicPeriod" startAt="5"/>
            </a:pPr>
            <a:r>
              <a:rPr lang="en-US" sz="2400" dirty="0" smtClean="0"/>
              <a:t>What </a:t>
            </a:r>
            <a:r>
              <a:rPr lang="en-US" sz="2400" dirty="0"/>
              <a:t>sort of RMS would work best for the Ethiopian Highlands, and what kinds of institutions are needed to support </a:t>
            </a:r>
            <a:r>
              <a:rPr lang="en-US" sz="2400" dirty="0" smtClean="0"/>
              <a:t>them?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en-US" sz="2400" dirty="0" smtClean="0"/>
              <a:t>What </a:t>
            </a:r>
            <a:r>
              <a:rPr lang="en-US" sz="2400" dirty="0"/>
              <a:t>social, institutional and political factors contribute to the development, implementation and maintenance of rainwater management </a:t>
            </a:r>
            <a:r>
              <a:rPr lang="en-US" sz="2400" dirty="0" smtClean="0"/>
              <a:t>systems?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en-US" sz="2400" dirty="0" smtClean="0"/>
              <a:t>What </a:t>
            </a:r>
            <a:r>
              <a:rPr lang="en-US" sz="2400" dirty="0"/>
              <a:t>kind of administrative and policy support do rainwater harvesting agricultural systems need in order to improve adoption </a:t>
            </a:r>
            <a:r>
              <a:rPr lang="en-US" sz="2400" dirty="0" smtClean="0"/>
              <a:t>potential?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en-US" sz="2400" dirty="0" smtClean="0"/>
              <a:t>How </a:t>
            </a:r>
            <a:r>
              <a:rPr lang="en-US" sz="2400" dirty="0"/>
              <a:t>can the positive benefits of improved RMS be successfully scaled up? (with Nile Project 3)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51230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2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Project Background- Expected Outputs (1)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1447800" y="1752600"/>
            <a:ext cx="6172200" cy="4724400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Rainwater management strategies  </a:t>
            </a:r>
            <a:r>
              <a:rPr lang="en-US" sz="2400" dirty="0" smtClean="0"/>
              <a:t>appropriate </a:t>
            </a:r>
            <a:r>
              <a:rPr lang="en-US" sz="2400" dirty="0"/>
              <a:t>for well-defined areas of the Ethiopian highlands which maximize water productivity, economic and livelihood benefits, and ecosystem </a:t>
            </a:r>
            <a:r>
              <a:rPr lang="en-US" sz="2400" dirty="0" smtClean="0"/>
              <a:t>services.</a:t>
            </a:r>
            <a:endParaRPr lang="en-US" sz="2400" dirty="0"/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An </a:t>
            </a:r>
            <a:r>
              <a:rPr lang="en-US" sz="2400" dirty="0"/>
              <a:t>analysis of local and formal (government, NGO or international development agencies) institutions to contribute to the development of RMS, and to collaborate in their </a:t>
            </a:r>
            <a:r>
              <a:rPr lang="en-US" sz="2400" dirty="0" smtClean="0"/>
              <a:t>implementation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23677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2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Project Background- Expected Outputs (2)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1371600" y="1524000"/>
            <a:ext cx="6019800" cy="4953000"/>
          </a:xfrm>
        </p:spPr>
        <p:txBody>
          <a:bodyPr/>
          <a:lstStyle/>
          <a:p>
            <a:pPr marL="457200" lvl="0" indent="-457200">
              <a:buFont typeface="+mj-lt"/>
              <a:buAutoNum type="arabicPeriod" startAt="3"/>
            </a:pPr>
            <a:r>
              <a:rPr lang="en-US" sz="2400" dirty="0" smtClean="0"/>
              <a:t>Systems </a:t>
            </a:r>
            <a:r>
              <a:rPr lang="en-US" sz="2400" dirty="0"/>
              <a:t>for integrating livestock into broader RMS, and demonstrating how these can improve water productivity across high, intermediate and low rainfall landscapes in the Ethiopian </a:t>
            </a:r>
            <a:r>
              <a:rPr lang="en-US" sz="2400" dirty="0" smtClean="0"/>
              <a:t>Highlands.</a:t>
            </a:r>
          </a:p>
          <a:p>
            <a:pPr marL="457200" lvl="0" indent="-457200">
              <a:buFont typeface="+mj-lt"/>
              <a:buAutoNum type="arabicPeriod" startAt="3"/>
            </a:pPr>
            <a:r>
              <a:rPr lang="en-US" sz="2400" dirty="0" smtClean="0"/>
              <a:t>Economic </a:t>
            </a:r>
            <a:r>
              <a:rPr lang="en-US" sz="2400" dirty="0"/>
              <a:t>analyses of a variety of economically useful soil and water conserving tree species to complement livestock systems in </a:t>
            </a:r>
            <a:r>
              <a:rPr lang="en-US" sz="2400" dirty="0" err="1"/>
              <a:t>dryland</a:t>
            </a:r>
            <a:r>
              <a:rPr lang="en-US" sz="2400" dirty="0"/>
              <a:t> areas of the Ethiopian Highlands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59087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Location and Key approaches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191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b="1" dirty="0" smtClean="0"/>
              <a:t>Location</a:t>
            </a:r>
          </a:p>
          <a:p>
            <a:pPr eaLnBrk="1" hangingPunct="1"/>
            <a:r>
              <a:rPr lang="en-GB" dirty="0"/>
              <a:t>L</a:t>
            </a:r>
            <a:r>
              <a:rPr lang="en-GB" dirty="0" smtClean="0"/>
              <a:t>andscape </a:t>
            </a:r>
            <a:r>
              <a:rPr lang="en-GB" dirty="0"/>
              <a:t>based approach</a:t>
            </a:r>
          </a:p>
          <a:p>
            <a:pPr eaLnBrk="1" hangingPunct="1"/>
            <a:r>
              <a:rPr lang="en-GB" dirty="0" smtClean="0"/>
              <a:t>Three area focus- </a:t>
            </a:r>
            <a:r>
              <a:rPr lang="en-GB" dirty="0" err="1" smtClean="0"/>
              <a:t>Fogera</a:t>
            </a:r>
            <a:r>
              <a:rPr lang="en-GB" dirty="0" smtClean="0"/>
              <a:t>, </a:t>
            </a:r>
            <a:r>
              <a:rPr lang="en-GB" dirty="0" err="1" smtClean="0"/>
              <a:t>Jeldu</a:t>
            </a:r>
            <a:r>
              <a:rPr lang="en-GB" dirty="0" smtClean="0"/>
              <a:t> and </a:t>
            </a:r>
            <a:r>
              <a:rPr lang="en-GB" dirty="0" err="1" smtClean="0"/>
              <a:t>Diga</a:t>
            </a:r>
            <a:endParaRPr lang="en-GB" dirty="0" smtClean="0"/>
          </a:p>
          <a:p>
            <a:pPr marL="0" indent="0" eaLnBrk="1" hangingPunct="1">
              <a:buNone/>
            </a:pPr>
            <a:r>
              <a:rPr lang="en-GB" b="1" dirty="0" smtClean="0"/>
              <a:t>Approach</a:t>
            </a:r>
          </a:p>
          <a:p>
            <a:pPr eaLnBrk="1" hangingPunct="1"/>
            <a:r>
              <a:rPr lang="en-GB" dirty="0" smtClean="0"/>
              <a:t>Emphasis on generation of primary data: biophysical, social and economic</a:t>
            </a:r>
          </a:p>
          <a:p>
            <a:pPr eaLnBrk="1" hangingPunct="1"/>
            <a:r>
              <a:rPr lang="en-GB" dirty="0"/>
              <a:t>E</a:t>
            </a:r>
            <a:r>
              <a:rPr lang="en-GB" dirty="0" smtClean="0"/>
              <a:t>volved to include novel approaches- e.g. Innovation platforms, participatory video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48901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 smtClean="0"/>
              <a:t>Major outputs in 2011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572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b="1" dirty="0" smtClean="0"/>
              <a:t>Papers/Reports</a:t>
            </a:r>
          </a:p>
          <a:p>
            <a:pPr eaLnBrk="1" hangingPunct="1"/>
            <a:r>
              <a:rPr lang="en-GB" dirty="0" smtClean="0"/>
              <a:t>3 peer review, 3 book chapters, 4 reports, 2 briefs</a:t>
            </a:r>
          </a:p>
          <a:p>
            <a:pPr marL="0" indent="0" eaLnBrk="1" hangingPunct="1">
              <a:buNone/>
            </a:pPr>
            <a:r>
              <a:rPr lang="en-GB" b="1" dirty="0" smtClean="0"/>
              <a:t>Meetings</a:t>
            </a:r>
          </a:p>
          <a:p>
            <a:pPr eaLnBrk="1" hangingPunct="1"/>
            <a:r>
              <a:rPr lang="en-GB" dirty="0"/>
              <a:t>multiple </a:t>
            </a:r>
            <a:r>
              <a:rPr lang="en-GB" dirty="0" smtClean="0"/>
              <a:t>presentations @2 international, 3 national meetings plus less formal workshops</a:t>
            </a:r>
          </a:p>
          <a:p>
            <a:pPr marL="0" indent="0" eaLnBrk="1" hangingPunct="1">
              <a:buNone/>
            </a:pPr>
            <a:r>
              <a:rPr lang="en-GB" b="1" dirty="0" smtClean="0"/>
              <a:t>Capacity building</a:t>
            </a:r>
          </a:p>
          <a:p>
            <a:pPr eaLnBrk="1" hangingPunct="1"/>
            <a:r>
              <a:rPr lang="en-GB" dirty="0" smtClean="0"/>
              <a:t>6 </a:t>
            </a:r>
            <a:r>
              <a:rPr lang="en-GB" dirty="0" err="1" smtClean="0"/>
              <a:t>Msc</a:t>
            </a:r>
            <a:r>
              <a:rPr lang="en-GB" dirty="0" smtClean="0"/>
              <a:t> students plus local catchment assistants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en-US" dirty="0" smtClean="0"/>
              <a:t>Evidence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4191000"/>
          </a:xfrm>
        </p:spPr>
        <p:txBody>
          <a:bodyPr/>
          <a:lstStyle/>
          <a:p>
            <a:pPr eaLnBrk="1" hangingPunct="1"/>
            <a:r>
              <a:rPr lang="en-GB" dirty="0" smtClean="0"/>
              <a:t>Biophysical- spatial surveys and time series (soil, land use, trees, meteorology, groundwater, river flow) data form baseline</a:t>
            </a:r>
          </a:p>
          <a:p>
            <a:pPr eaLnBrk="1" hangingPunct="1"/>
            <a:r>
              <a:rPr lang="en-GB" dirty="0" smtClean="0"/>
              <a:t>Socio-economic -surveys and participatory video- farming systems, livelihoods, NRM issues</a:t>
            </a:r>
          </a:p>
          <a:p>
            <a:pPr eaLnBrk="1" hangingPunct="1"/>
            <a:r>
              <a:rPr lang="en-GB" dirty="0" smtClean="0"/>
              <a:t>Innovation platforms- opportunities and constraints for NRM at landscape scale. Issues to be tackled: Fodder all sites, </a:t>
            </a:r>
            <a:r>
              <a:rPr lang="en-GB" dirty="0" err="1" smtClean="0"/>
              <a:t>Fogera</a:t>
            </a:r>
            <a:r>
              <a:rPr lang="en-GB" dirty="0" smtClean="0"/>
              <a:t>- grazing, </a:t>
            </a:r>
            <a:r>
              <a:rPr lang="en-GB" dirty="0" err="1" smtClean="0"/>
              <a:t>Diga</a:t>
            </a:r>
            <a:r>
              <a:rPr lang="en-GB" dirty="0" smtClean="0"/>
              <a:t> &amp; </a:t>
            </a:r>
            <a:r>
              <a:rPr lang="en-GB" dirty="0" err="1" smtClean="0"/>
              <a:t>Jeldu</a:t>
            </a:r>
            <a:r>
              <a:rPr lang="en-GB" dirty="0" smtClean="0"/>
              <a:t> soil erosion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Gaps / Challenges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91000"/>
          </a:xfrm>
        </p:spPr>
        <p:txBody>
          <a:bodyPr/>
          <a:lstStyle/>
          <a:p>
            <a:pPr eaLnBrk="1" hangingPunct="1"/>
            <a:r>
              <a:rPr lang="en-GB" dirty="0" smtClean="0"/>
              <a:t>Pursue participatory learning and involvement without inducing stakeholder fatigue</a:t>
            </a:r>
          </a:p>
          <a:p>
            <a:pPr eaLnBrk="1" hangingPunct="1"/>
            <a:r>
              <a:rPr lang="en-GB" dirty="0" smtClean="0"/>
              <a:t>Be seen to get research into action</a:t>
            </a:r>
          </a:p>
          <a:p>
            <a:pPr eaLnBrk="1" hangingPunct="1"/>
            <a:r>
              <a:rPr lang="en-GB" dirty="0" smtClean="0"/>
              <a:t>Better two way engagement with national partners and implementation agencies</a:t>
            </a:r>
          </a:p>
          <a:p>
            <a:pPr eaLnBrk="1" hangingPunct="1"/>
            <a:r>
              <a:rPr lang="en-GB" dirty="0" smtClean="0"/>
              <a:t>Improve cross basin learning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</TotalTime>
  <Words>593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Rainwater management Systems   NBDC Project N2:</vt:lpstr>
      <vt:lpstr>Project Background- Research Questions (1)</vt:lpstr>
      <vt:lpstr>Project Background- Research Questions (2)</vt:lpstr>
      <vt:lpstr>Project Background- Expected Outputs (1)</vt:lpstr>
      <vt:lpstr>Project Background- Expected Outputs (2)</vt:lpstr>
      <vt:lpstr>Location and Key approaches</vt:lpstr>
      <vt:lpstr>Major outputs in 2011</vt:lpstr>
      <vt:lpstr>Evidence</vt:lpstr>
      <vt:lpstr>Gaps / Challenges</vt:lpstr>
      <vt:lpstr>Priorities /Adjustments to 2013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Rainwater Management in the Blue Nile Basin: Institutional dimensions</dc:title>
  <dc:creator>PBallantyne</dc:creator>
  <cp:lastModifiedBy>mmulatu</cp:lastModifiedBy>
  <cp:revision>16</cp:revision>
  <dcterms:created xsi:type="dcterms:W3CDTF">2011-09-14T17:23:59Z</dcterms:created>
  <dcterms:modified xsi:type="dcterms:W3CDTF">2012-05-24T07:22:35Z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